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6" r:id="rId2"/>
  </p:sldMasterIdLst>
  <p:notesMasterIdLst>
    <p:notesMasterId r:id="rId11"/>
  </p:notesMasterIdLst>
  <p:handoutMasterIdLst>
    <p:handoutMasterId r:id="rId12"/>
  </p:handoutMasterIdLst>
  <p:sldIdLst>
    <p:sldId id="269" r:id="rId3"/>
    <p:sldId id="270" r:id="rId4"/>
    <p:sldId id="271" r:id="rId5"/>
    <p:sldId id="267" r:id="rId6"/>
    <p:sldId id="273" r:id="rId7"/>
    <p:sldId id="274" r:id="rId8"/>
    <p:sldId id="275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815"/>
    <a:srgbClr val="C3D821"/>
    <a:srgbClr val="E7141C"/>
    <a:srgbClr val="E5141B"/>
    <a:srgbClr val="F58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1" autoAdjust="0"/>
    <p:restoredTop sz="94661"/>
  </p:normalViewPr>
  <p:slideViewPr>
    <p:cSldViewPr>
      <p:cViewPr varScale="1">
        <p:scale>
          <a:sx n="109" d="100"/>
          <a:sy n="109" d="100"/>
        </p:scale>
        <p:origin x="169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fld id="{43E4FA3A-A82C-9342-ACC5-A8C8DFE30C83}" type="datetime1">
              <a:rPr lang="en-GB" smtClean="0"/>
              <a:t>12/10/2022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B92F-D305-5444-A032-1387564170F9}" type="datetime1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E4AB-51A7-C34F-A2B3-A6032CC7CCF6}" type="datetime1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F985-2F61-EF44-AC16-588E6BB3DFAB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1B70-08C4-A24E-9CFE-4CCCB25E68D8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3C441-F75E-F340-8984-BACC162761CD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DFCB-0527-F042-8815-2E9E75EE78E7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B764-0D4E-314C-907C-9962B958C3B2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5ECD1-EA86-5042-8E5D-8CD468D0EF7B}" type="datetime1">
              <a:rPr lang="en-GB" smtClean="0"/>
              <a:t>12/10/2022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4360-4481-7545-8D7C-4671AA4E9ABC}" type="datetime1">
              <a:rPr lang="en-GB" smtClean="0"/>
              <a:t>12/10/2022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7EF5-9C75-F247-90C6-330FFE7DD956}" type="datetime1">
              <a:rPr lang="en-GB" smtClean="0"/>
              <a:t>12/10/2022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10497-FB40-F04E-9497-E757AF0D1A19}" type="datetime1">
              <a:rPr lang="en-GB" smtClean="0"/>
              <a:t>12/10/2022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A2FD-B516-C943-8B9D-2F08E1C907F4}" type="datetime1">
              <a:rPr lang="en-GB" smtClean="0"/>
              <a:t>12/10/2022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B39BD-AEA2-E647-9907-9FB827C5704B}" type="datetime1">
              <a:rPr lang="en-GB" smtClean="0"/>
              <a:t>12/10/2022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40DD-3871-3941-B3EF-61029DBDF9E3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2B3C-2039-C64F-905C-2E5E2ACCFE17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1D5E-CFEC-5A42-8E5F-8196582A131B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CDDF-ABF6-2E46-B71A-203AEF044F4F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03AE-556A-F545-B51E-38CE9AF27BAE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F03C-2FB5-DC44-98B1-CC6FEE24020E}" type="datetime1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83098-7694-3E4F-B00D-6E47BFCB5581}" type="datetime1">
              <a:rPr lang="en-GB" smtClean="0"/>
              <a:t>12/10/2022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2DBA-3C4F-2944-BD52-F261101B18F8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0585-436C-3044-86A3-A97BC7B853C2}" type="datetime1">
              <a:rPr lang="en-GB" smtClean="0"/>
              <a:t>12/10/2022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4239F-BD8D-CA4F-8587-DF30D3AE5589}" type="datetime1">
              <a:rPr lang="en-GB" smtClean="0"/>
              <a:t>12/10/2022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PowerPoint subject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CE6BF-836A-DF4F-9D8D-BEBA65A8F45B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walterscottprize.co.uk/about-the-prize/background/" TargetMode="External"/><Relationship Id="rId13" Type="http://schemas.openxmlformats.org/officeDocument/2006/relationships/hyperlink" Target="https://www.barbican.org.uk/take-part/young-creatives/young-poets" TargetMode="External"/><Relationship Id="rId3" Type="http://schemas.openxmlformats.org/officeDocument/2006/relationships/hyperlink" Target="https://www.forwardartsfoundation.org/forward-prizes-for-poetry-2/forward-prizes-alumni/" TargetMode="External"/><Relationship Id="rId7" Type="http://schemas.openxmlformats.org/officeDocument/2006/relationships/hyperlink" Target="https://www.swansea.ac.uk/dylan-thomas-prize/previous-winners/" TargetMode="External"/><Relationship Id="rId12" Type="http://schemas.openxmlformats.org/officeDocument/2006/relationships/hyperlink" Target="https://sites.barbican.org.uk/subjecttochange-anthology/" TargetMode="External"/><Relationship Id="rId17" Type="http://schemas.openxmlformats.org/officeDocument/2006/relationships/hyperlink" Target="https://www.costa.co.uk/behind-the-beans/costa-book-awards/archive" TargetMode="External"/><Relationship Id="rId2" Type="http://schemas.openxmlformats.org/officeDocument/2006/relationships/hyperlink" Target="https://thebookerprizes.com/the-booker-library" TargetMode="External"/><Relationship Id="rId16" Type="http://schemas.openxmlformats.org/officeDocument/2006/relationships/hyperlink" Target="https://womensprizeforfiction.co.uk/reading-wom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rwellfoundation.com/the-orwell-prizes/previous-winners/" TargetMode="External"/><Relationship Id="rId11" Type="http://schemas.openxmlformats.org/officeDocument/2006/relationships/hyperlink" Target="https://www.theguardian.com/books/series/poemoftheweek" TargetMode="External"/><Relationship Id="rId5" Type="http://schemas.openxmlformats.org/officeDocument/2006/relationships/hyperlink" Target="https://www.jhalakprize.com/2021" TargetMode="External"/><Relationship Id="rId15" Type="http://schemas.openxmlformats.org/officeDocument/2006/relationships/hyperlink" Target="https://www.pulitzer.org/prize-winners-categories" TargetMode="External"/><Relationship Id="rId10" Type="http://schemas.openxmlformats.org/officeDocument/2006/relationships/hyperlink" Target="https://www.nationalbook.org/national-book-awards/search/" TargetMode="External"/><Relationship Id="rId4" Type="http://schemas.openxmlformats.org/officeDocument/2006/relationships/hyperlink" Target="https://www.ed.ac.uk/events/james-tait-black/winners" TargetMode="External"/><Relationship Id="rId9" Type="http://schemas.openxmlformats.org/officeDocument/2006/relationships/hyperlink" Target="https://tseliot.com/prize/" TargetMode="External"/><Relationship Id="rId14" Type="http://schemas.openxmlformats.org/officeDocument/2006/relationships/hyperlink" Target="https://www.nationalpoetrylibrary.org.uk/online-poetry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9830"/>
            <a:ext cx="8496944" cy="720080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Section 3: Choosing a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0446-9056-6D44-8235-C3C5665ECE04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 Level 3 Certificate in Speech (Grade 8)</a:t>
            </a:r>
            <a:br>
              <a:rPr lang="en-GB" dirty="0"/>
            </a:br>
            <a:r>
              <a:rPr lang="en-GB" dirty="0"/>
              <a:t>3.1. Choosing a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C40BA8-F8E8-4730-B552-A69487DC2E19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To understand what would be a suitable text choice and what it means to make a recommendation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C17F80-01F8-43BE-B416-D3A5D6CF57AD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 you should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Defined the criteria for a suitable text to recommend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Explored a range of text types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Collected ideas for recommendations and compared them to the defined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81843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90954-34A1-4C70-8856-FDC98AE9D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340768"/>
            <a:ext cx="7886700" cy="864096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A22D22-61DD-4A46-BB88-57A20FA3F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FAB4B-7E0C-4E44-BCCA-F0CCC52A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 Level 3 Certificate in Speech (Grade 8)</a:t>
            </a:r>
            <a:br>
              <a:rPr lang="en-GB" dirty="0"/>
            </a:br>
            <a:r>
              <a:rPr lang="en-GB" dirty="0"/>
              <a:t>3.1. Choosing a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4242D-C8EB-4004-9B3B-42F65625A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015FC76-5A4D-44B0-977B-42D1EB0CB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966086"/>
              </p:ext>
            </p:extLst>
          </p:nvPr>
        </p:nvGraphicFramePr>
        <p:xfrm>
          <a:off x="416766" y="2132855"/>
          <a:ext cx="8331699" cy="194421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7969">
                  <a:extLst>
                    <a:ext uri="{9D8B030D-6E8A-4147-A177-3AD203B41FA5}">
                      <a16:colId xmlns:a16="http://schemas.microsoft.com/office/drawing/2014/main" val="788380521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582372463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3748476965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2225588890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935896959"/>
                    </a:ext>
                  </a:extLst>
                </a:gridCol>
                <a:gridCol w="1388746">
                  <a:extLst>
                    <a:ext uri="{9D8B030D-6E8A-4147-A177-3AD203B41FA5}">
                      <a16:colId xmlns:a16="http://schemas.microsoft.com/office/drawing/2014/main" val="3989908803"/>
                    </a:ext>
                  </a:extLst>
                </a:gridCol>
              </a:tblGrid>
              <a:tr h="755504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Section 3: Literary Recommendation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Time: 4 minutes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Pass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Good Pass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(Endorsed)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Merit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</a:pPr>
                      <a:r>
                        <a:rPr lang="en-GB" sz="1200" b="1" spc="-5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Merit Plus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10"/>
                        </a:lnSpc>
                      </a:pPr>
                      <a:r>
                        <a:rPr lang="en-GB" sz="1200" b="1" spc="-5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(Endorsed)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Distinction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111390"/>
                  </a:ext>
                </a:extLst>
              </a:tr>
              <a:tr h="1188713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Choice of Material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Appropriate choice with meaning to the 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learner.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Suitable choice of some substance.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Thoughtful choice.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</a:pPr>
                      <a:r>
                        <a:rPr lang="en-GB" sz="1200" spc="-5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More challenging selection.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Challenging piece.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/>
                </a:tc>
                <a:extLst>
                  <a:ext uri="{0D108BD9-81ED-4DB2-BD59-A6C34878D82A}">
                    <a16:rowId xmlns:a16="http://schemas.microsoft.com/office/drawing/2014/main" val="2885955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556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6EFAD-E4D9-48B5-A87E-90032E08A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08720"/>
            <a:ext cx="7886700" cy="1008112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What is a recommendation?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6A099B-F95F-47C7-A69C-91FC541C8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22AC32-255D-4D22-9E13-5D487A295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 Level 3 Certificate in Speech (Grade 8)</a:t>
            </a:r>
            <a:br>
              <a:rPr lang="en-GB" dirty="0"/>
            </a:br>
            <a:r>
              <a:rPr lang="en-GB" dirty="0"/>
              <a:t>3.1. Choosing a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380C8-648A-4E91-811E-B70E8287C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5D7FA8-E1C6-4F64-A1C1-3E373A8907FD}"/>
              </a:ext>
            </a:extLst>
          </p:cNvPr>
          <p:cNvSpPr txBox="1"/>
          <p:nvPr/>
        </p:nvSpPr>
        <p:spPr>
          <a:xfrm>
            <a:off x="323528" y="1849795"/>
            <a:ext cx="7886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What might we recommend to other people?</a:t>
            </a:r>
          </a:p>
          <a:p>
            <a:r>
              <a:rPr lang="en-GB" sz="1600" i="1" dirty="0">
                <a:solidFill>
                  <a:srgbClr val="E5141B"/>
                </a:solidFill>
              </a:rPr>
              <a:t>Come up with as many as you can! E.g. Books, hotels, restaurants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B23D5D-F0E6-4283-920C-198DE950F3F8}"/>
              </a:ext>
            </a:extLst>
          </p:cNvPr>
          <p:cNvSpPr txBox="1"/>
          <p:nvPr/>
        </p:nvSpPr>
        <p:spPr>
          <a:xfrm>
            <a:off x="323528" y="4103073"/>
            <a:ext cx="78867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Think about what happens when you are making a recommendation to somebody – what do you include? What language are you using?</a:t>
            </a:r>
          </a:p>
          <a:p>
            <a:r>
              <a:rPr lang="en-GB" sz="1600" i="1" dirty="0">
                <a:solidFill>
                  <a:srgbClr val="E5141B"/>
                </a:solidFill>
              </a:rPr>
              <a:t>Come up with as many as you can! E.g. Facts, examples, supporting images</a:t>
            </a:r>
          </a:p>
        </p:txBody>
      </p:sp>
    </p:spTree>
    <p:extLst>
      <p:ext uri="{BB962C8B-B14F-4D97-AF65-F5344CB8AC3E}">
        <p14:creationId xmlns:p14="http://schemas.microsoft.com/office/powerpoint/2010/main" val="670240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98925"/>
            <a:ext cx="7886700" cy="648072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What might we recommend for our ‘literary recommendation’?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0446-9056-6D44-8235-C3C5665ECE04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 Level 3 Certificate in Speech (Grade 8)</a:t>
            </a:r>
            <a:br>
              <a:rPr lang="en-GB" dirty="0"/>
            </a:br>
            <a:r>
              <a:rPr lang="en-GB" dirty="0"/>
              <a:t>3.1. Choosing a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304416E-C622-4D0F-98C5-C457153F59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18" y="1700080"/>
            <a:ext cx="3003698" cy="23042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93FC7F-B1EA-4615-9ED8-4A2BCEC45472}"/>
              </a:ext>
            </a:extLst>
          </p:cNvPr>
          <p:cNvSpPr txBox="1"/>
          <p:nvPr/>
        </p:nvSpPr>
        <p:spPr>
          <a:xfrm>
            <a:off x="5992030" y="1875156"/>
            <a:ext cx="257480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u="none" strike="noStrike" baseline="0" dirty="0">
                <a:latin typeface="Calibri" panose="020F0502020204030204" pitchFamily="34" charset="0"/>
              </a:rPr>
              <a:t>Learners provide a literary recommendation of </a:t>
            </a:r>
            <a:r>
              <a:rPr lang="en-GB" sz="1200" b="1" i="1" u="none" strike="noStrike" baseline="0" dirty="0">
                <a:latin typeface="Calibri" panose="020F0502020204030204" pitchFamily="34" charset="0"/>
              </a:rPr>
              <a:t>a novel, biography, drama, poetry, or public address.</a:t>
            </a:r>
            <a:br>
              <a:rPr lang="en-GB" sz="1200" b="1" i="1" u="none" strike="noStrike" baseline="0" dirty="0">
                <a:latin typeface="Calibri" panose="020F0502020204030204" pitchFamily="34" charset="0"/>
              </a:rPr>
            </a:br>
            <a:r>
              <a:rPr lang="en-GB" sz="1200" b="0" i="0" u="none" strike="noStrike" baseline="0" dirty="0">
                <a:latin typeface="Calibri" panose="020F0502020204030204" pitchFamily="34" charset="0"/>
              </a:rPr>
              <a:t>They should then give a reading or memorised delivery from their chosen text.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031841-0F11-47C8-BF74-49261AF1C691}"/>
              </a:ext>
            </a:extLst>
          </p:cNvPr>
          <p:cNvSpPr txBox="1"/>
          <p:nvPr/>
        </p:nvSpPr>
        <p:spPr>
          <a:xfrm>
            <a:off x="1655676" y="22705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Novel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F0695A-3E2B-480D-9A3A-A097DF6069CC}"/>
              </a:ext>
            </a:extLst>
          </p:cNvPr>
          <p:cNvSpPr txBox="1"/>
          <p:nvPr/>
        </p:nvSpPr>
        <p:spPr>
          <a:xfrm>
            <a:off x="1655676" y="312819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Biography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A159B7-3CE9-47B6-A673-34BE1B53D693}"/>
              </a:ext>
            </a:extLst>
          </p:cNvPr>
          <p:cNvSpPr txBox="1"/>
          <p:nvPr/>
        </p:nvSpPr>
        <p:spPr>
          <a:xfrm>
            <a:off x="1632540" y="40150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Drama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C8E84C-8697-43D5-A203-F7C3E3750DCD}"/>
              </a:ext>
            </a:extLst>
          </p:cNvPr>
          <p:cNvSpPr txBox="1"/>
          <p:nvPr/>
        </p:nvSpPr>
        <p:spPr>
          <a:xfrm>
            <a:off x="1632540" y="485882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Poetry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4FDF34-E6A4-4BD8-88B7-85E1F4D7BC31}"/>
              </a:ext>
            </a:extLst>
          </p:cNvPr>
          <p:cNvSpPr txBox="1"/>
          <p:nvPr/>
        </p:nvSpPr>
        <p:spPr>
          <a:xfrm>
            <a:off x="1559232" y="5602968"/>
            <a:ext cx="1705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Public Address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178B6A-7460-4DFB-BDE3-ED6AA9A9D0E2}"/>
              </a:ext>
            </a:extLst>
          </p:cNvPr>
          <p:cNvSpPr txBox="1"/>
          <p:nvPr/>
        </p:nvSpPr>
        <p:spPr>
          <a:xfrm>
            <a:off x="4644008" y="3704666"/>
            <a:ext cx="3240360" cy="2308324"/>
          </a:xfrm>
          <a:prstGeom prst="rect">
            <a:avLst/>
          </a:prstGeom>
          <a:solidFill>
            <a:srgbClr val="FDD815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1600" b="0" i="0" dirty="0">
                <a:solidFill>
                  <a:srgbClr val="000000"/>
                </a:solidFill>
                <a:effectLst/>
              </a:rPr>
              <a:t>In your pairs/groups, discuss your initial ideas. </a:t>
            </a:r>
            <a:endParaRPr lang="en-GB" sz="1600" dirty="0">
              <a:solidFill>
                <a:srgbClr val="000000"/>
              </a:solidFill>
            </a:endParaRPr>
          </a:p>
          <a:p>
            <a:pPr algn="ctr"/>
            <a:endParaRPr lang="en-GB" sz="1600" b="0" i="0" dirty="0">
              <a:solidFill>
                <a:srgbClr val="000000"/>
              </a:solidFill>
              <a:effectLst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</a:rPr>
              <a:t>Off the tops of your heads – what would you recommend in each category?</a:t>
            </a:r>
          </a:p>
          <a:p>
            <a:pPr algn="ctr"/>
            <a:endParaRPr lang="en-GB" sz="1600" b="0" i="0" dirty="0">
              <a:solidFill>
                <a:srgbClr val="000000"/>
              </a:solidFill>
              <a:effectLst/>
            </a:endParaRPr>
          </a:p>
          <a:p>
            <a:pPr algn="ctr"/>
            <a:r>
              <a:rPr lang="en-GB" sz="1600" dirty="0">
                <a:solidFill>
                  <a:srgbClr val="000000"/>
                </a:solidFill>
              </a:rPr>
              <a:t>Come up with a list of options together, then as a whole class.</a:t>
            </a:r>
            <a:endParaRPr lang="en-GB" sz="16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0593" y="2458416"/>
            <a:ext cx="1534836" cy="23322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Lysistrata | U-M School of Music, Theatre &amp; Dance">
            <a:extLst>
              <a:ext uri="{FF2B5EF4-FFF2-40B4-BE49-F238E27FC236}">
                <a16:creationId xmlns:a16="http://schemas.microsoft.com/office/drawing/2014/main" id="{065A3979-060C-41BF-B167-74F7080A9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521" y="2108183"/>
            <a:ext cx="1614977" cy="209045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7149" y="3501604"/>
            <a:ext cx="1379380" cy="21352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31F35F-76E2-4024-A028-08F2B72C7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96753"/>
            <a:ext cx="7886700" cy="936104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What makes a text suitable for Level 3?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9BF3AC-BAF9-4224-9474-8B9D0181C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02098C-21D6-44AA-94EC-6BFE1B2E8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 Level 3 Certificate in Speech (Grade 8)</a:t>
            </a:r>
            <a:br>
              <a:rPr lang="en-GB" dirty="0"/>
            </a:br>
            <a:r>
              <a:rPr lang="en-GB" dirty="0"/>
              <a:t>3.1. Choosing a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6CB0FD-72E3-46AF-8E14-5A77BF179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7A82506-A82A-49CB-B2CD-0E048014A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265194"/>
              </p:ext>
            </p:extLst>
          </p:nvPr>
        </p:nvGraphicFramePr>
        <p:xfrm>
          <a:off x="441834" y="2273907"/>
          <a:ext cx="3939852" cy="35206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283472741"/>
                    </a:ext>
                  </a:extLst>
                </a:gridCol>
                <a:gridCol w="891852">
                  <a:extLst>
                    <a:ext uri="{9D8B030D-6E8A-4147-A177-3AD203B41FA5}">
                      <a16:colId xmlns:a16="http://schemas.microsoft.com/office/drawing/2014/main" val="1007826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Is your chosen text…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/>
                        <a:t>Yes or No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775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Written by a significant author?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Covering a range of themes, settings, moods, or characters?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739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Dealing with a subject of substance?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822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Dealing with universal themes?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035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Dealing with complex emotions?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001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Suitably demanding in language and structure when reading aloud?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582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Written with a range of literary devices or language to explore?</a:t>
                      </a:r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T="72000" marB="7200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099837"/>
                  </a:ext>
                </a:extLst>
              </a:tr>
            </a:tbl>
          </a:graphicData>
        </a:graphic>
      </p:graphicFrame>
      <p:pic>
        <p:nvPicPr>
          <p:cNvPr id="1026" name="Picture 2" descr="The World's Wife: Amazon.co.uk: Duffy, Carol Ann, Winterson, Jeanette:  9781447275244: Books">
            <a:extLst>
              <a:ext uri="{FF2B5EF4-FFF2-40B4-BE49-F238E27FC236}">
                <a16:creationId xmlns:a16="http://schemas.microsoft.com/office/drawing/2014/main" id="{33B2ECBA-8F63-4C19-8ADD-50023CC17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719" y="2097355"/>
            <a:ext cx="1373510" cy="20904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Heart of a Woman : Georgia Douglas Johnson : 9781333702229">
            <a:extLst>
              <a:ext uri="{FF2B5EF4-FFF2-40B4-BE49-F238E27FC236}">
                <a16:creationId xmlns:a16="http://schemas.microsoft.com/office/drawing/2014/main" id="{1A7B59AD-B187-485E-9D05-81EF642A1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033" y="4109529"/>
            <a:ext cx="1302800" cy="19577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1289" y="4290572"/>
            <a:ext cx="1202680" cy="19361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8865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7886700" cy="1325563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Some successful choices have been: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 Level 3 Certificate in Speech (Grade 8)</a:t>
            </a:r>
            <a:br>
              <a:rPr lang="en-GB" dirty="0"/>
            </a:br>
            <a:r>
              <a:rPr lang="en-GB" dirty="0"/>
              <a:t>3.1. Choosing a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11560" y="2276872"/>
            <a:ext cx="2140907" cy="3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Dominion by C J </a:t>
            </a:r>
            <a:r>
              <a:rPr lang="en-GB" sz="16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Sanson</a:t>
            </a:r>
            <a:endParaRPr lang="en-GB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0717" y="3579512"/>
            <a:ext cx="2702086" cy="3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We Forget by </a:t>
            </a:r>
            <a:r>
              <a:rPr lang="en-GB" sz="16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Loyce</a:t>
            </a: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Gayo</a:t>
            </a:r>
            <a:endParaRPr lang="en-GB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79845" y="2883051"/>
            <a:ext cx="3585725" cy="3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Handmaid’s Tale – Margaret Atwood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2449" y="4816427"/>
            <a:ext cx="4572000" cy="6419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Nelson Mandela – An ideal for Which I am Prepared to Die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40152" y="1965811"/>
            <a:ext cx="2556918" cy="3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4:48 Psychosis – Sarah Kane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902094" y="4412892"/>
            <a:ext cx="1994713" cy="3588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Doll’s House – Ibsen</a:t>
            </a:r>
          </a:p>
        </p:txBody>
      </p:sp>
    </p:spTree>
    <p:extLst>
      <p:ext uri="{BB962C8B-B14F-4D97-AF65-F5344CB8AC3E}">
        <p14:creationId xmlns:p14="http://schemas.microsoft.com/office/powerpoint/2010/main" val="1992159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021720"/>
            <a:ext cx="7886700" cy="606141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Some places to look for ideas…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 Level 3 Certificate in Speech (Grade 8)</a:t>
            </a:r>
            <a:br>
              <a:rPr lang="en-GB" dirty="0"/>
            </a:br>
            <a:r>
              <a:rPr lang="en-GB" dirty="0"/>
              <a:t>3.1. Choosing a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39096" y="152013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If you’re not sure where to start looking, a good place can be with Literary Awards.</a:t>
            </a:r>
          </a:p>
          <a:p>
            <a:r>
              <a:rPr lang="en-GB" sz="1200" dirty="0"/>
              <a:t>You don’t just have to look at winners – the short and long lists can provide some great new texts to read and discover!</a:t>
            </a:r>
          </a:p>
          <a:p>
            <a:r>
              <a:rPr lang="en-GB" sz="1200" dirty="0"/>
              <a:t>Here are some links to explore: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390100"/>
              </p:ext>
            </p:extLst>
          </p:nvPr>
        </p:nvGraphicFramePr>
        <p:xfrm>
          <a:off x="362947" y="2166469"/>
          <a:ext cx="8640000" cy="39682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951325345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190523087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5766544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2137373160"/>
                    </a:ext>
                  </a:extLst>
                </a:gridCol>
              </a:tblGrid>
              <a:tr h="398435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Category</a:t>
                      </a:r>
                    </a:p>
                  </a:txBody>
                  <a:tcPr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Award</a:t>
                      </a:r>
                    </a:p>
                  </a:txBody>
                  <a:tcPr>
                    <a:solidFill>
                      <a:srgbClr val="FDD8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Category</a:t>
                      </a:r>
                    </a:p>
                  </a:txBody>
                  <a:tcPr>
                    <a:solidFill>
                      <a:srgbClr val="C3D8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/>
                        <a:t>Award</a:t>
                      </a:r>
                    </a:p>
                  </a:txBody>
                  <a:tcPr>
                    <a:solidFill>
                      <a:srgbClr val="FDD81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96039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en-GB" i="1" dirty="0"/>
                        <a:t>Fiction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2"/>
                        </a:rPr>
                        <a:t>The International Booker Prize/The Booker</a:t>
                      </a:r>
                      <a:r>
                        <a:rPr lang="en-GB" baseline="0" dirty="0">
                          <a:hlinkClick r:id="rId2"/>
                        </a:rPr>
                        <a:t> Prize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/>
                        <a:t>Poetry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Forward Prizes for Poetry</a:t>
                      </a:r>
                      <a:endParaRPr lang="en-GB" sz="135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891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/>
                        <a:t>Fiction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4"/>
                        </a:rPr>
                        <a:t>The James Tait Black Prizes for Fiction, Biography and Drama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/>
                        <a:t>Fiction by British/British </a:t>
                      </a:r>
                      <a:r>
                        <a:rPr lang="en-GB" i="1"/>
                        <a:t>resident writers of colour</a:t>
                      </a:r>
                      <a:endParaRPr lang="en-GB" i="1" dirty="0"/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5"/>
                        </a:rPr>
                        <a:t>Jhalak</a:t>
                      </a:r>
                      <a:r>
                        <a:rPr lang="en-GB" baseline="0" dirty="0">
                          <a:hlinkClick r:id="rId5"/>
                        </a:rPr>
                        <a:t> Prize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90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/>
                        <a:t>Political</a:t>
                      </a:r>
                      <a:r>
                        <a:rPr lang="en-GB" i="1" baseline="0" dirty="0"/>
                        <a:t> Fiction</a:t>
                      </a:r>
                      <a:endParaRPr lang="en-GB" i="1" dirty="0"/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6"/>
                        </a:rPr>
                        <a:t>The Orwell</a:t>
                      </a:r>
                      <a:r>
                        <a:rPr lang="en-GB" baseline="0" dirty="0">
                          <a:hlinkClick r:id="rId6"/>
                        </a:rPr>
                        <a:t> Prizes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/>
                        <a:t>Poetry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7"/>
                        </a:rPr>
                        <a:t>The Dylan Thomas Prize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485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/>
                        <a:t>Historical Fiction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8"/>
                        </a:rPr>
                        <a:t>Walter Scott</a:t>
                      </a:r>
                      <a:r>
                        <a:rPr lang="en-GB" baseline="0" dirty="0">
                          <a:hlinkClick r:id="rId8"/>
                        </a:rPr>
                        <a:t> Prize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/>
                        <a:t>Poetry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9"/>
                        </a:rPr>
                        <a:t>The T.S. Eliot</a:t>
                      </a:r>
                      <a:r>
                        <a:rPr lang="en-GB" baseline="0" dirty="0">
                          <a:hlinkClick r:id="rId9"/>
                        </a:rPr>
                        <a:t> Prize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664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/>
                        <a:t>American Literature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10"/>
                        </a:rPr>
                        <a:t>The National Book Awards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GB" i="1" dirty="0"/>
                        <a:t>Not</a:t>
                      </a:r>
                      <a:r>
                        <a:rPr lang="en-GB" i="1" baseline="0" dirty="0"/>
                        <a:t> a prize, but a good place to discover new work:</a:t>
                      </a:r>
                      <a:endParaRPr lang="en-GB" i="1" dirty="0"/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GB" dirty="0">
                          <a:hlinkClick r:id="rId11"/>
                        </a:rPr>
                        <a:t>The Guardian’s Poem of</a:t>
                      </a:r>
                      <a:r>
                        <a:rPr lang="en-GB" baseline="0" dirty="0">
                          <a:hlinkClick r:id="rId11"/>
                        </a:rPr>
                        <a:t> </a:t>
                      </a:r>
                      <a:r>
                        <a:rPr lang="en-GB" baseline="0">
                          <a:hlinkClick r:id="rId11"/>
                        </a:rPr>
                        <a:t>the Week</a:t>
                      </a:r>
                      <a:r>
                        <a:rPr lang="en-GB" baseline="0"/>
                        <a:t/>
                      </a:r>
                      <a:br>
                        <a:rPr lang="en-GB" baseline="0"/>
                      </a:br>
                      <a:r>
                        <a:rPr lang="en-GB" baseline="0">
                          <a:hlinkClick r:id="rId12"/>
                        </a:rPr>
                        <a:t>The Barbican: Subject to Change </a:t>
                      </a:r>
                      <a:r>
                        <a:rPr lang="en-GB" baseline="0"/>
                        <a:t/>
                      </a:r>
                      <a:br>
                        <a:rPr lang="en-GB" baseline="0"/>
                      </a:br>
                      <a:r>
                        <a:rPr lang="en-GB" baseline="0">
                          <a:hlinkClick r:id="rId13"/>
                        </a:rPr>
                        <a:t>The Barbican Young Poets</a:t>
                      </a:r>
                      <a:endParaRPr lang="en-GB" baseline="0"/>
                    </a:p>
                    <a:p>
                      <a:r>
                        <a:rPr lang="en-GB" baseline="0">
                          <a:hlinkClick r:id="rId14"/>
                        </a:rPr>
                        <a:t>National Poetry Library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92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/>
                        <a:t>American Literature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15"/>
                        </a:rPr>
                        <a:t>The Pulitzer Prize for Fiction, Drama, Biography, Poetry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514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/>
                        <a:t>Women’s Literature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16"/>
                        </a:rPr>
                        <a:t>Women’s Prize for Fiction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2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/>
                        <a:t>Fiction</a:t>
                      </a:r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hlinkClick r:id="rId17"/>
                        </a:rPr>
                        <a:t>The Costa Book Award</a:t>
                      </a:r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i="1" dirty="0"/>
                    </a:p>
                  </a:txBody>
                  <a:tcPr>
                    <a:solidFill>
                      <a:srgbClr val="C3D821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DD81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416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0361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25180">
            <a:off x="5484372" y="1704632"/>
            <a:ext cx="3049456" cy="4356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52737"/>
            <a:ext cx="7886700" cy="936104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Collect Ideas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0446-9056-6D44-8235-C3C5665ECE04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ESB Level 3 Certificate in Speech (Grade 8)</a:t>
            </a:r>
            <a:br>
              <a:rPr lang="en-GB" dirty="0"/>
            </a:br>
            <a:r>
              <a:rPr lang="en-GB" dirty="0"/>
              <a:t>3.1. Choosing a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95536" y="1844824"/>
            <a:ext cx="40324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Collate ideas </a:t>
            </a:r>
            <a:r>
              <a:rPr lang="en-GB" sz="1600" dirty="0"/>
              <a:t>for different text types and assess their suitability.</a:t>
            </a:r>
          </a:p>
          <a:p>
            <a:endParaRPr lang="en-GB" sz="1600" dirty="0"/>
          </a:p>
          <a:p>
            <a:r>
              <a:rPr lang="en-GB" sz="1600" i="1" dirty="0">
                <a:solidFill>
                  <a:srgbClr val="E7141C"/>
                </a:solidFill>
              </a:rPr>
              <a:t>Keep in mind that you will need to be able to consider some of the following for your recommendation: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Your personal reasons for the recommendation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context surrounding the 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Critical analysis of the 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Language used in the 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Comparisons you might draw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extract you will read/perform/recite (if from a longer text)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942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9021</TotalTime>
  <Words>789</Words>
  <Application>Microsoft Office PowerPoint</Application>
  <PresentationFormat>On-screen Show (4:3)</PresentationFormat>
  <Paragraphs>129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Custom Design</vt:lpstr>
      <vt:lpstr>Section 3: Choosing a Text</vt:lpstr>
      <vt:lpstr>Relevant Grade Descriptors</vt:lpstr>
      <vt:lpstr>What is a recommendation?</vt:lpstr>
      <vt:lpstr>What might we recommend for our ‘literary recommendation’?</vt:lpstr>
      <vt:lpstr>What makes a text suitable for Level 3?</vt:lpstr>
      <vt:lpstr>Some successful choices have been:</vt:lpstr>
      <vt:lpstr>Some places to look for ideas…</vt:lpstr>
      <vt:lpstr>Collect Ideas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Isaac Hart</cp:lastModifiedBy>
  <cp:revision>86</cp:revision>
  <dcterms:created xsi:type="dcterms:W3CDTF">2014-08-12T18:49:29Z</dcterms:created>
  <dcterms:modified xsi:type="dcterms:W3CDTF">2022-10-12T08:39:33Z</dcterms:modified>
</cp:coreProperties>
</file>